
<file path=[Content_Types].xml><?xml version="1.0" encoding="utf-8"?>
<Types xmlns="http://schemas.openxmlformats.org/package/2006/content-types">
  <Default Extension="xml" ContentType="application/xml"/>
  <Default Extension="jpeg" ContentType="image/jpeg"/>
  <Default Extension="vml" ContentType="application/vnd.openxmlformats-officedocument.vmlDrawin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9" r:id="rId4"/>
    <p:sldId id="258" r:id="rId5"/>
    <p:sldId id="261" r:id="rId6"/>
    <p:sldId id="262" r:id="rId7"/>
    <p:sldId id="263" r:id="rId8"/>
    <p:sldId id="265" r:id="rId9"/>
    <p:sldId id="264"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13"/>
  </p:normalViewPr>
  <p:slideViewPr>
    <p:cSldViewPr snapToGrid="0" snapToObjects="1">
      <p:cViewPr varScale="1">
        <p:scale>
          <a:sx n="121" d="100"/>
          <a:sy n="121" d="100"/>
        </p:scale>
        <p:origin x="200"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s>
</file>

<file path=ppt/media/image1.tiff>
</file>

<file path=ppt/media/image10.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8D19C6-4DF1-7B43-B97D-D90BAD9A55E2}" type="datetimeFigureOut">
              <a:rPr lang="en-US" smtClean="0"/>
              <a:t>10/7/17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B1353A-462B-0D4E-9B79-88E1DF1656C5}" type="slidenum">
              <a:rPr lang="en-US" smtClean="0"/>
              <a:t>‹#›</a:t>
            </a:fld>
            <a:endParaRPr lang="en-US"/>
          </a:p>
        </p:txBody>
      </p:sp>
    </p:spTree>
    <p:extLst>
      <p:ext uri="{BB962C8B-B14F-4D97-AF65-F5344CB8AC3E}">
        <p14:creationId xmlns:p14="http://schemas.microsoft.com/office/powerpoint/2010/main" val="1083906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3BF3B26-0486-B149-A6EC-0FB174667850}" type="datetimeFigureOut">
              <a:rPr lang="en-US" smtClean="0"/>
              <a:t>10/7/17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1884931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BF3B26-0486-B149-A6EC-0FB174667850}" type="datetimeFigureOut">
              <a:rPr lang="en-US" smtClean="0"/>
              <a:t>10/7/17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634943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BF3B26-0486-B149-A6EC-0FB174667850}" type="datetimeFigureOut">
              <a:rPr lang="en-US" smtClean="0"/>
              <a:t>10/7/17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650759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3BF3B26-0486-B149-A6EC-0FB174667850}" type="datetimeFigureOut">
              <a:rPr lang="en-US" smtClean="0"/>
              <a:t>10/7/17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37218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3BF3B26-0486-B149-A6EC-0FB174667850}" type="datetimeFigureOut">
              <a:rPr lang="en-US" smtClean="0"/>
              <a:t>10/7/17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1873957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3BF3B26-0486-B149-A6EC-0FB174667850}" type="datetimeFigureOut">
              <a:rPr lang="en-US" smtClean="0"/>
              <a:t>10/7/17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6085019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3BF3B26-0486-B149-A6EC-0FB174667850}" type="datetimeFigureOut">
              <a:rPr lang="en-US" smtClean="0"/>
              <a:t>10/7/17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7757180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3BF3B26-0486-B149-A6EC-0FB174667850}" type="datetimeFigureOut">
              <a:rPr lang="en-US" smtClean="0"/>
              <a:t>10/7/17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120448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BF3B26-0486-B149-A6EC-0FB174667850}" type="datetimeFigureOut">
              <a:rPr lang="en-US" smtClean="0"/>
              <a:t>10/7/17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1453066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BF3B26-0486-B149-A6EC-0FB174667850}" type="datetimeFigureOut">
              <a:rPr lang="en-US" smtClean="0"/>
              <a:t>10/7/17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509556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3BF3B26-0486-B149-A6EC-0FB174667850}" type="datetimeFigureOut">
              <a:rPr lang="en-US" smtClean="0"/>
              <a:t>10/7/17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52D2FC-54DE-1C4E-BE3C-8AA668699572}" type="slidenum">
              <a:rPr lang="en-US" smtClean="0"/>
              <a:t>‹#›</a:t>
            </a:fld>
            <a:endParaRPr lang="en-US"/>
          </a:p>
        </p:txBody>
      </p:sp>
    </p:spTree>
    <p:extLst>
      <p:ext uri="{BB962C8B-B14F-4D97-AF65-F5344CB8AC3E}">
        <p14:creationId xmlns:p14="http://schemas.microsoft.com/office/powerpoint/2010/main" val="209487888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BF3B26-0486-B149-A6EC-0FB174667850}" type="datetimeFigureOut">
              <a:rPr lang="en-US" smtClean="0"/>
              <a:t>10/7/17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52D2FC-54DE-1C4E-BE3C-8AA668699572}" type="slidenum">
              <a:rPr lang="en-US" smtClean="0"/>
              <a:t>‹#›</a:t>
            </a:fld>
            <a:endParaRPr lang="en-US"/>
          </a:p>
        </p:txBody>
      </p:sp>
    </p:spTree>
    <p:extLst>
      <p:ext uri="{BB962C8B-B14F-4D97-AF65-F5344CB8AC3E}">
        <p14:creationId xmlns:p14="http://schemas.microsoft.com/office/powerpoint/2010/main" val="1843495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ws.amazon.com/sns/" TargetMode="External"/><Relationship Id="rId3" Type="http://schemas.openxmlformats.org/officeDocument/2006/relationships/image" Target="../media/image10.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AWS Module 8</a:t>
            </a:r>
            <a:endParaRPr lang="en-US" dirty="0"/>
          </a:p>
        </p:txBody>
      </p:sp>
      <p:sp>
        <p:nvSpPr>
          <p:cNvPr id="3" name="Subtitle 2"/>
          <p:cNvSpPr>
            <a:spLocks noGrp="1"/>
          </p:cNvSpPr>
          <p:nvPr>
            <p:ph type="subTitle" idx="1"/>
          </p:nvPr>
        </p:nvSpPr>
        <p:spPr/>
        <p:txBody>
          <a:bodyPr/>
          <a:lstStyle/>
          <a:p>
            <a:r>
              <a:rPr lang="en-US" dirty="0" err="1" smtClean="0"/>
              <a:t>AutoScaling</a:t>
            </a:r>
            <a:endParaRPr lang="en-US" dirty="0" smtClean="0"/>
          </a:p>
          <a:p>
            <a:r>
              <a:rPr lang="en-US" dirty="0" smtClean="0"/>
              <a:t>SQS </a:t>
            </a:r>
          </a:p>
          <a:p>
            <a:r>
              <a:rPr lang="en-US" dirty="0" smtClean="0"/>
              <a:t>SNS</a:t>
            </a:r>
            <a:endParaRPr lang="en-US" dirty="0"/>
          </a:p>
        </p:txBody>
      </p:sp>
    </p:spTree>
    <p:extLst>
      <p:ext uri="{BB962C8B-B14F-4D97-AF65-F5344CB8AC3E}">
        <p14:creationId xmlns:p14="http://schemas.microsoft.com/office/powerpoint/2010/main" val="1760299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0337" y="-139372"/>
            <a:ext cx="11984421" cy="1325563"/>
          </a:xfrm>
        </p:spPr>
        <p:txBody>
          <a:bodyPr/>
          <a:lstStyle/>
          <a:p>
            <a:r>
              <a:rPr lang="en-US" dirty="0" smtClean="0"/>
              <a:t>What is AWS Simple </a:t>
            </a:r>
            <a:r>
              <a:rPr lang="en-US" smtClean="0"/>
              <a:t>Notification Service (SNS)?</a:t>
            </a:r>
            <a:endParaRPr lang="en-US" dirty="0"/>
          </a:p>
        </p:txBody>
      </p:sp>
      <p:sp>
        <p:nvSpPr>
          <p:cNvPr id="3" name="Content Placeholder 2"/>
          <p:cNvSpPr>
            <a:spLocks noGrp="1"/>
          </p:cNvSpPr>
          <p:nvPr>
            <p:ph idx="1"/>
          </p:nvPr>
        </p:nvSpPr>
        <p:spPr>
          <a:xfrm>
            <a:off x="354724" y="1186191"/>
            <a:ext cx="10515600" cy="2734168"/>
          </a:xfrm>
        </p:spPr>
        <p:txBody>
          <a:bodyPr>
            <a:normAutofit lnSpcReduction="10000"/>
          </a:bodyPr>
          <a:lstStyle/>
          <a:p>
            <a:r>
              <a:rPr lang="en-US" sz="2000" dirty="0">
                <a:solidFill>
                  <a:srgbClr val="444444"/>
                </a:solidFill>
                <a:latin typeface="Open Sans" charset="0"/>
                <a:hlinkClick r:id="rId2"/>
              </a:rPr>
              <a:t>Amazon Simple Notification Service (Amazon SNS)</a:t>
            </a:r>
            <a:r>
              <a:rPr lang="en-US" sz="2000" dirty="0">
                <a:solidFill>
                  <a:srgbClr val="444444"/>
                </a:solidFill>
                <a:latin typeface="Open Sans" charset="0"/>
              </a:rPr>
              <a:t> is a web service that coordinates and manages the delivery or sending of messages to subscribing endpoints or clients. </a:t>
            </a:r>
            <a:endParaRPr lang="en-US" sz="2000" dirty="0" smtClean="0">
              <a:solidFill>
                <a:srgbClr val="444444"/>
              </a:solidFill>
              <a:latin typeface="Open Sans" charset="0"/>
            </a:endParaRPr>
          </a:p>
          <a:p>
            <a:r>
              <a:rPr lang="en-US" sz="2000" dirty="0" smtClean="0">
                <a:solidFill>
                  <a:srgbClr val="444444"/>
                </a:solidFill>
                <a:latin typeface="Open Sans" charset="0"/>
              </a:rPr>
              <a:t>In </a:t>
            </a:r>
            <a:r>
              <a:rPr lang="en-US" sz="2000" dirty="0">
                <a:solidFill>
                  <a:srgbClr val="444444"/>
                </a:solidFill>
                <a:latin typeface="Open Sans" charset="0"/>
              </a:rPr>
              <a:t>Amazon SNS, there are two types of clients—publishers and subscribers—also referred to as producers and consumers. Publishers communicate asynchronously with subscribers by producing and sending a message to a topic, which is a logical access point and communication channel. </a:t>
            </a:r>
            <a:endParaRPr lang="en-US" sz="2000" dirty="0" smtClean="0">
              <a:solidFill>
                <a:srgbClr val="444444"/>
              </a:solidFill>
              <a:latin typeface="Open Sans" charset="0"/>
            </a:endParaRPr>
          </a:p>
          <a:p>
            <a:r>
              <a:rPr lang="en-US" sz="2000" dirty="0" smtClean="0">
                <a:solidFill>
                  <a:srgbClr val="444444"/>
                </a:solidFill>
                <a:latin typeface="Open Sans" charset="0"/>
              </a:rPr>
              <a:t>Subscribers </a:t>
            </a:r>
            <a:r>
              <a:rPr lang="en-US" sz="2000" dirty="0">
                <a:solidFill>
                  <a:srgbClr val="444444"/>
                </a:solidFill>
                <a:latin typeface="Open Sans" charset="0"/>
              </a:rPr>
              <a:t>(i.e., web servers, email addresses, Amazon SQS queues, AWS Lambda functions) consume or receive the message or notification over one of the supported protocols (i.e., Amazon SQS, HTTP/S, email, SMS, Lambda) when they are subscribed to the topic</a:t>
            </a:r>
            <a:r>
              <a:rPr lang="en-US" sz="2000" dirty="0" smtClean="0">
                <a:solidFill>
                  <a:srgbClr val="444444"/>
                </a:solidFill>
                <a:latin typeface="Open Sans" charset="0"/>
              </a:rPr>
              <a:t>.</a:t>
            </a:r>
            <a:r>
              <a:rPr lang="en-US" sz="2000" dirty="0">
                <a:solidFill>
                  <a:srgbClr val="444444"/>
                </a:solidFill>
                <a:latin typeface="Open Sans" charset="0"/>
              </a:rPr>
              <a:t/>
            </a:r>
            <a:br>
              <a:rPr lang="en-US" sz="2000" dirty="0">
                <a:solidFill>
                  <a:srgbClr val="444444"/>
                </a:solidFill>
                <a:latin typeface="Open Sans" charset="0"/>
              </a:rPr>
            </a:br>
            <a:endParaRPr lang="en-US" sz="2000" dirty="0">
              <a:solidFill>
                <a:srgbClr val="444444"/>
              </a:solidFill>
              <a:latin typeface="Open Sans" charset="0"/>
            </a:endParaRPr>
          </a:p>
        </p:txBody>
      </p:sp>
      <p:pic>
        <p:nvPicPr>
          <p:cNvPr id="4" name="Picture 3"/>
          <p:cNvPicPr>
            <a:picLocks noChangeAspect="1"/>
          </p:cNvPicPr>
          <p:nvPr/>
        </p:nvPicPr>
        <p:blipFill>
          <a:blip r:embed="rId3"/>
          <a:stretch>
            <a:fillRect/>
          </a:stretch>
        </p:blipFill>
        <p:spPr>
          <a:xfrm>
            <a:off x="994541" y="3468414"/>
            <a:ext cx="8653956" cy="3121573"/>
          </a:xfrm>
          <a:prstGeom prst="rect">
            <a:avLst/>
          </a:prstGeom>
        </p:spPr>
      </p:pic>
    </p:spTree>
    <p:extLst>
      <p:ext uri="{BB962C8B-B14F-4D97-AF65-F5344CB8AC3E}">
        <p14:creationId xmlns:p14="http://schemas.microsoft.com/office/powerpoint/2010/main" val="1516647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4918"/>
            <a:ext cx="10515600" cy="1325563"/>
          </a:xfrm>
        </p:spPr>
        <p:txBody>
          <a:bodyPr/>
          <a:lstStyle/>
          <a:p>
            <a:r>
              <a:rPr lang="en-US" b="1" dirty="0"/>
              <a:t>What Is Auto Scaling?</a:t>
            </a:r>
            <a:br>
              <a:rPr lang="en-US" b="1" dirty="0"/>
            </a:br>
            <a:endParaRPr lang="en-US" dirty="0"/>
          </a:p>
        </p:txBody>
      </p:sp>
      <p:sp>
        <p:nvSpPr>
          <p:cNvPr id="3" name="Content Placeholder 2"/>
          <p:cNvSpPr>
            <a:spLocks noGrp="1"/>
          </p:cNvSpPr>
          <p:nvPr>
            <p:ph idx="1"/>
          </p:nvPr>
        </p:nvSpPr>
        <p:spPr>
          <a:xfrm>
            <a:off x="438805" y="1239345"/>
            <a:ext cx="7328339" cy="5140434"/>
          </a:xfrm>
        </p:spPr>
        <p:txBody>
          <a:bodyPr>
            <a:noAutofit/>
          </a:bodyPr>
          <a:lstStyle/>
          <a:p>
            <a:r>
              <a:rPr lang="en-US" sz="2000" dirty="0">
                <a:solidFill>
                  <a:srgbClr val="444444"/>
                </a:solidFill>
                <a:latin typeface="Open Sans" charset="0"/>
              </a:rPr>
              <a:t>Auto Scaling helps you ensure that you have the correct number of Amazon EC2 instances available to handle the load for your application. </a:t>
            </a:r>
          </a:p>
          <a:p>
            <a:r>
              <a:rPr lang="en-US" sz="2000" dirty="0">
                <a:solidFill>
                  <a:srgbClr val="444444"/>
                </a:solidFill>
                <a:latin typeface="Open Sans" charset="0"/>
              </a:rPr>
              <a:t>You create collections of EC2 instances, called Auto Scaling groups. You can specify the minimum number of instances in each Auto Scaling group, and Auto Scaling ensures that your group never goes below this size. </a:t>
            </a:r>
          </a:p>
          <a:p>
            <a:r>
              <a:rPr lang="en-US" sz="2000" dirty="0">
                <a:solidFill>
                  <a:srgbClr val="444444"/>
                </a:solidFill>
                <a:latin typeface="Open Sans" charset="0"/>
              </a:rPr>
              <a:t>You can specify the maximum number of instances in each Auto Scaling group, and Auto Scaling ensures that your group never goes above this size.</a:t>
            </a:r>
          </a:p>
          <a:p>
            <a:r>
              <a:rPr lang="en-US" sz="2000" dirty="0">
                <a:solidFill>
                  <a:srgbClr val="444444"/>
                </a:solidFill>
                <a:latin typeface="Open Sans" charset="0"/>
              </a:rPr>
              <a:t> If you specify the desired capacity, either when you create the group or at any time thereafter, Auto Scaling ensures that your group has this many instances. If you specify scaling policies, then Auto Scaling can launch or terminate instances as demand on your application increases or decreases.</a:t>
            </a:r>
          </a:p>
        </p:txBody>
      </p:sp>
      <p:pic>
        <p:nvPicPr>
          <p:cNvPr id="4" name="Picture 3"/>
          <p:cNvPicPr>
            <a:picLocks noChangeAspect="1"/>
          </p:cNvPicPr>
          <p:nvPr/>
        </p:nvPicPr>
        <p:blipFill>
          <a:blip r:embed="rId2"/>
          <a:stretch>
            <a:fillRect/>
          </a:stretch>
        </p:blipFill>
        <p:spPr>
          <a:xfrm>
            <a:off x="7932245" y="1239345"/>
            <a:ext cx="3937000" cy="2844800"/>
          </a:xfrm>
          <a:prstGeom prst="rect">
            <a:avLst/>
          </a:prstGeom>
        </p:spPr>
      </p:pic>
    </p:spTree>
    <p:extLst>
      <p:ext uri="{BB962C8B-B14F-4D97-AF65-F5344CB8AC3E}">
        <p14:creationId xmlns:p14="http://schemas.microsoft.com/office/powerpoint/2010/main" val="1353277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4918"/>
            <a:ext cx="10515600" cy="1325563"/>
          </a:xfrm>
        </p:spPr>
        <p:txBody>
          <a:bodyPr/>
          <a:lstStyle/>
          <a:p>
            <a:r>
              <a:rPr lang="en-US" b="1" dirty="0" smtClean="0"/>
              <a:t>Auto scaling Components</a:t>
            </a:r>
            <a:r>
              <a:rPr lang="en-US" b="1" dirty="0"/>
              <a:t/>
            </a:r>
            <a:br>
              <a:rPr lang="en-US" b="1" dirty="0"/>
            </a:b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871666082"/>
              </p:ext>
            </p:extLst>
          </p:nvPr>
        </p:nvGraphicFramePr>
        <p:xfrm>
          <a:off x="838200" y="1209675"/>
          <a:ext cx="9664372" cy="5060231"/>
        </p:xfrm>
        <a:graphic>
          <a:graphicData uri="http://schemas.openxmlformats.org/drawingml/2006/table">
            <a:tbl>
              <a:tblPr/>
              <a:tblGrid>
                <a:gridCol w="1852448"/>
                <a:gridCol w="7811924"/>
              </a:tblGrid>
              <a:tr h="1792948">
                <a:tc>
                  <a:txBody>
                    <a:bodyPr/>
                    <a:lstStyle/>
                    <a:p>
                      <a:pPr fontAlgn="t"/>
                      <a:endParaRPr lang="en-US" sz="1700" dirty="0">
                        <a:solidFill>
                          <a:srgbClr val="444444"/>
                        </a:solidFill>
                        <a:effectLst/>
                        <a:latin typeface="Open Sans" charset="0"/>
                      </a:endParaRPr>
                    </a:p>
                  </a:txBody>
                  <a:tcPr marL="58360" marR="58360" marT="58360" marB="58360">
                    <a:lnL w="12700" cap="flat" cmpd="sng" algn="ctr">
                      <a:solidFill>
                        <a:srgbClr val="900061"/>
                      </a:solidFill>
                      <a:prstDash val="solid"/>
                      <a:round/>
                      <a:headEnd type="none" w="med" len="med"/>
                      <a:tailEnd type="none" w="med" len="med"/>
                    </a:lnL>
                    <a:lnR w="12700" cap="flat" cmpd="sng" algn="ctr">
                      <a:solidFill>
                        <a:srgbClr val="006C61"/>
                      </a:solidFill>
                      <a:prstDash val="solid"/>
                      <a:round/>
                      <a:headEnd type="none" w="med" len="med"/>
                      <a:tailEnd type="none" w="med" len="med"/>
                    </a:lnR>
                    <a:lnT w="12700" cap="flat" cmpd="sng" algn="ctr">
                      <a:solidFill>
                        <a:srgbClr val="006C61"/>
                      </a:solidFill>
                      <a:prstDash val="solid"/>
                      <a:round/>
                      <a:headEnd type="none" w="med" len="med"/>
                      <a:tailEnd type="none" w="med" len="med"/>
                    </a:lnT>
                    <a:lnB w="12700" cap="flat" cmpd="sng" algn="ctr">
                      <a:solidFill>
                        <a:srgbClr val="706D61"/>
                      </a:solidFill>
                      <a:prstDash val="solid"/>
                      <a:round/>
                      <a:headEnd type="none" w="med" len="med"/>
                      <a:tailEnd type="none" w="med" len="med"/>
                    </a:lnB>
                  </a:tcPr>
                </a:tc>
                <a:tc>
                  <a:txBody>
                    <a:bodyPr/>
                    <a:lstStyle/>
                    <a:p>
                      <a:pPr fontAlgn="t"/>
                      <a:r>
                        <a:rPr lang="en-US" sz="1700" b="1" dirty="0">
                          <a:solidFill>
                            <a:srgbClr val="444444"/>
                          </a:solidFill>
                          <a:effectLst/>
                          <a:latin typeface="Open Sans" charset="0"/>
                        </a:rPr>
                        <a:t>Groups</a:t>
                      </a:r>
                      <a:endParaRPr lang="en-US" sz="1700" dirty="0">
                        <a:solidFill>
                          <a:srgbClr val="444444"/>
                        </a:solidFill>
                        <a:effectLst/>
                        <a:latin typeface="Open Sans" charset="0"/>
                      </a:endParaRPr>
                    </a:p>
                    <a:p>
                      <a:pPr fontAlgn="t"/>
                      <a:r>
                        <a:rPr lang="en-US" sz="1700" dirty="0">
                          <a:solidFill>
                            <a:srgbClr val="444444"/>
                          </a:solidFill>
                          <a:effectLst/>
                          <a:latin typeface="Open Sans" charset="0"/>
                        </a:rPr>
                        <a:t>Your EC2 instances are organized into </a:t>
                      </a:r>
                      <a:r>
                        <a:rPr lang="en-US" sz="1700" i="1" dirty="0">
                          <a:solidFill>
                            <a:srgbClr val="444444"/>
                          </a:solidFill>
                          <a:effectLst/>
                          <a:latin typeface="Open Sans" charset="0"/>
                        </a:rPr>
                        <a:t>groups</a:t>
                      </a:r>
                      <a:r>
                        <a:rPr lang="en-US" sz="1700" dirty="0">
                          <a:solidFill>
                            <a:srgbClr val="444444"/>
                          </a:solidFill>
                          <a:effectLst/>
                          <a:latin typeface="Open Sans" charset="0"/>
                        </a:rPr>
                        <a:t> so that they can be treated as a logical unit for the purposes of scaling and management. When you create a group, you can specify its minimum, maximum, and, desired number of EC2 instances. For more </a:t>
                      </a:r>
                      <a:r>
                        <a:rPr lang="en-US" sz="1700" dirty="0" smtClean="0">
                          <a:solidFill>
                            <a:srgbClr val="444444"/>
                          </a:solidFill>
                          <a:effectLst/>
                          <a:latin typeface="Open Sans" charset="0"/>
                        </a:rPr>
                        <a:t>information.</a:t>
                      </a:r>
                      <a:endParaRPr lang="en-US" sz="1700" dirty="0">
                        <a:solidFill>
                          <a:srgbClr val="444444"/>
                        </a:solidFill>
                        <a:effectLst/>
                        <a:latin typeface="Open Sans" charset="0"/>
                      </a:endParaRPr>
                    </a:p>
                  </a:txBody>
                  <a:tcPr marL="58360" marR="58360" marT="58360" marB="58360">
                    <a:lnL w="12700" cap="flat" cmpd="sng" algn="ctr">
                      <a:solidFill>
                        <a:srgbClr val="006C61"/>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D07381"/>
                      </a:solidFill>
                      <a:prstDash val="solid"/>
                      <a:round/>
                      <a:headEnd type="none" w="med" len="med"/>
                      <a:tailEnd type="none" w="med" len="med"/>
                    </a:lnT>
                    <a:lnB w="12700" cap="flat" cmpd="sng" algn="ctr">
                      <a:solidFill>
                        <a:srgbClr val="A0A080"/>
                      </a:solidFill>
                      <a:prstDash val="solid"/>
                      <a:round/>
                      <a:headEnd type="none" w="med" len="med"/>
                      <a:tailEnd type="none" w="med" len="med"/>
                    </a:lnB>
                  </a:tcPr>
                </a:tc>
              </a:tr>
              <a:tr h="1816133">
                <a:tc>
                  <a:txBody>
                    <a:bodyPr/>
                    <a:lstStyle/>
                    <a:p>
                      <a:pPr fontAlgn="t"/>
                      <a:endParaRPr lang="en-US" sz="1700">
                        <a:solidFill>
                          <a:srgbClr val="444444"/>
                        </a:solidFill>
                        <a:effectLst/>
                        <a:latin typeface="Open Sans" charset="0"/>
                      </a:endParaRPr>
                    </a:p>
                  </a:txBody>
                  <a:tcPr marL="58360" marR="58360" marT="58360" marB="58360">
                    <a:lnL w="12700" cap="flat" cmpd="sng" algn="ctr">
                      <a:solidFill>
                        <a:srgbClr val="006C61"/>
                      </a:solidFill>
                      <a:prstDash val="solid"/>
                      <a:round/>
                      <a:headEnd type="none" w="med" len="med"/>
                      <a:tailEnd type="none" w="med" len="med"/>
                    </a:lnL>
                    <a:lnR w="12700" cap="flat" cmpd="sng" algn="ctr">
                      <a:solidFill>
                        <a:srgbClr val="706D61"/>
                      </a:solidFill>
                      <a:prstDash val="solid"/>
                      <a:round/>
                      <a:headEnd type="none" w="med" len="med"/>
                      <a:tailEnd type="none" w="med" len="med"/>
                    </a:lnR>
                    <a:lnT w="12700" cap="flat" cmpd="sng" algn="ctr">
                      <a:solidFill>
                        <a:srgbClr val="706D61"/>
                      </a:solidFill>
                      <a:prstDash val="solid"/>
                      <a:round/>
                      <a:headEnd type="none" w="med" len="med"/>
                      <a:tailEnd type="none" w="med" len="med"/>
                    </a:lnT>
                    <a:lnB w="12700" cap="flat" cmpd="sng" algn="ctr">
                      <a:solidFill>
                        <a:srgbClr val="F01280"/>
                      </a:solidFill>
                      <a:prstDash val="solid"/>
                      <a:round/>
                      <a:headEnd type="none" w="med" len="med"/>
                      <a:tailEnd type="none" w="med" len="med"/>
                    </a:lnB>
                  </a:tcPr>
                </a:tc>
                <a:tc>
                  <a:txBody>
                    <a:bodyPr/>
                    <a:lstStyle/>
                    <a:p>
                      <a:pPr fontAlgn="t"/>
                      <a:r>
                        <a:rPr lang="en-US" sz="1700" b="1" dirty="0">
                          <a:solidFill>
                            <a:srgbClr val="444444"/>
                          </a:solidFill>
                          <a:effectLst/>
                          <a:latin typeface="Open Sans" charset="0"/>
                        </a:rPr>
                        <a:t>Launch configurations</a:t>
                      </a:r>
                      <a:endParaRPr lang="en-US" sz="1700" dirty="0">
                        <a:solidFill>
                          <a:srgbClr val="444444"/>
                        </a:solidFill>
                        <a:effectLst/>
                        <a:latin typeface="Open Sans" charset="0"/>
                      </a:endParaRPr>
                    </a:p>
                    <a:p>
                      <a:pPr fontAlgn="t"/>
                      <a:r>
                        <a:rPr lang="en-US" sz="1700" dirty="0">
                          <a:solidFill>
                            <a:srgbClr val="444444"/>
                          </a:solidFill>
                          <a:effectLst/>
                          <a:latin typeface="Open Sans" charset="0"/>
                        </a:rPr>
                        <a:t>Your group uses a </a:t>
                      </a:r>
                      <a:r>
                        <a:rPr lang="en-US" sz="1700" i="1" dirty="0">
                          <a:solidFill>
                            <a:srgbClr val="444444"/>
                          </a:solidFill>
                          <a:effectLst/>
                          <a:latin typeface="Open Sans" charset="0"/>
                        </a:rPr>
                        <a:t>launch configuration</a:t>
                      </a:r>
                      <a:r>
                        <a:rPr lang="en-US" sz="1700" dirty="0">
                          <a:solidFill>
                            <a:srgbClr val="444444"/>
                          </a:solidFill>
                          <a:effectLst/>
                          <a:latin typeface="Open Sans" charset="0"/>
                        </a:rPr>
                        <a:t> as a template for its EC2 instances. When you create a launch configuration, you can specify information such as the AMI ID, instance type, key pair, security groups, and block device mapping for your instances. For more </a:t>
                      </a:r>
                      <a:r>
                        <a:rPr lang="en-US" sz="1700" dirty="0" smtClean="0">
                          <a:solidFill>
                            <a:srgbClr val="444444"/>
                          </a:solidFill>
                          <a:effectLst/>
                          <a:latin typeface="Open Sans" charset="0"/>
                        </a:rPr>
                        <a:t>information.</a:t>
                      </a:r>
                      <a:endParaRPr lang="en-US" sz="1700" dirty="0">
                        <a:solidFill>
                          <a:srgbClr val="444444"/>
                        </a:solidFill>
                        <a:effectLst/>
                        <a:latin typeface="Open Sans" charset="0"/>
                      </a:endParaRPr>
                    </a:p>
                  </a:txBody>
                  <a:tcPr marL="58360" marR="58360" marT="58360" marB="58360">
                    <a:lnL w="12700" cap="flat" cmpd="sng" algn="ctr">
                      <a:solidFill>
                        <a:srgbClr val="706D61"/>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A0A080"/>
                      </a:solidFill>
                      <a:prstDash val="solid"/>
                      <a:round/>
                      <a:headEnd type="none" w="med" len="med"/>
                      <a:tailEnd type="none" w="med" len="med"/>
                    </a:lnT>
                    <a:lnB w="12700" cap="flat" cmpd="sng" algn="ctr">
                      <a:solidFill>
                        <a:srgbClr val="106D61"/>
                      </a:solidFill>
                      <a:prstDash val="solid"/>
                      <a:round/>
                      <a:headEnd type="none" w="med" len="med"/>
                      <a:tailEnd type="none" w="med" len="med"/>
                    </a:lnB>
                  </a:tcPr>
                </a:tc>
              </a:tr>
              <a:tr h="1451150">
                <a:tc>
                  <a:txBody>
                    <a:bodyPr/>
                    <a:lstStyle/>
                    <a:p>
                      <a:pPr fontAlgn="t"/>
                      <a:endParaRPr lang="en-US" sz="1700">
                        <a:solidFill>
                          <a:srgbClr val="444444"/>
                        </a:solidFill>
                        <a:effectLst/>
                        <a:latin typeface="Open Sans" charset="0"/>
                      </a:endParaRPr>
                    </a:p>
                  </a:txBody>
                  <a:tcPr marL="58360" marR="58360" marT="58360" marB="58360">
                    <a:lnL w="12700" cap="flat" cmpd="sng" algn="ctr">
                      <a:solidFill>
                        <a:srgbClr val="706D61"/>
                      </a:solidFill>
                      <a:prstDash val="solid"/>
                      <a:round/>
                      <a:headEnd type="none" w="med" len="med"/>
                      <a:tailEnd type="none" w="med" len="med"/>
                    </a:lnL>
                    <a:lnR w="12700" cap="flat" cmpd="sng" algn="ctr">
                      <a:solidFill>
                        <a:srgbClr val="708F41"/>
                      </a:solidFill>
                      <a:prstDash val="solid"/>
                      <a:round/>
                      <a:headEnd type="none" w="med" len="med"/>
                      <a:tailEnd type="none" w="med" len="med"/>
                    </a:lnR>
                    <a:lnT w="12700" cap="flat" cmpd="sng" algn="ctr">
                      <a:solidFill>
                        <a:srgbClr val="F01280"/>
                      </a:solidFill>
                      <a:prstDash val="solid"/>
                      <a:round/>
                      <a:headEnd type="none" w="med" len="med"/>
                      <a:tailEnd type="none" w="med" len="med"/>
                    </a:lnT>
                    <a:lnB w="12700" cap="flat" cmpd="sng" algn="ctr">
                      <a:solidFill>
                        <a:srgbClr val="CCCCCC"/>
                      </a:solidFill>
                      <a:prstDash val="solid"/>
                      <a:round/>
                      <a:headEnd type="none" w="med" len="med"/>
                      <a:tailEnd type="none" w="med" len="med"/>
                    </a:lnB>
                  </a:tcPr>
                </a:tc>
                <a:tc>
                  <a:txBody>
                    <a:bodyPr/>
                    <a:lstStyle/>
                    <a:p>
                      <a:pPr fontAlgn="t"/>
                      <a:r>
                        <a:rPr lang="en-US" sz="1700" b="1" dirty="0">
                          <a:solidFill>
                            <a:srgbClr val="444444"/>
                          </a:solidFill>
                          <a:effectLst/>
                          <a:latin typeface="Open Sans" charset="0"/>
                        </a:rPr>
                        <a:t>Scaling plans</a:t>
                      </a:r>
                      <a:endParaRPr lang="en-US" sz="1700" dirty="0">
                        <a:solidFill>
                          <a:srgbClr val="444444"/>
                        </a:solidFill>
                        <a:effectLst/>
                        <a:latin typeface="Open Sans" charset="0"/>
                      </a:endParaRPr>
                    </a:p>
                    <a:p>
                      <a:pPr fontAlgn="t"/>
                      <a:r>
                        <a:rPr lang="en-US" sz="1700" dirty="0">
                          <a:solidFill>
                            <a:srgbClr val="444444"/>
                          </a:solidFill>
                          <a:effectLst/>
                          <a:latin typeface="Open Sans" charset="0"/>
                        </a:rPr>
                        <a:t>A </a:t>
                      </a:r>
                      <a:r>
                        <a:rPr lang="en-US" sz="1700" i="1" dirty="0">
                          <a:solidFill>
                            <a:srgbClr val="444444"/>
                          </a:solidFill>
                          <a:effectLst/>
                          <a:latin typeface="Open Sans" charset="0"/>
                        </a:rPr>
                        <a:t>scaling plan</a:t>
                      </a:r>
                      <a:r>
                        <a:rPr lang="en-US" sz="1700" dirty="0">
                          <a:solidFill>
                            <a:srgbClr val="444444"/>
                          </a:solidFill>
                          <a:effectLst/>
                          <a:latin typeface="Open Sans" charset="0"/>
                        </a:rPr>
                        <a:t> tells Auto Scaling when and how to scale. For example, you can base a scaling plan on the occurrence of specified conditions (dynamic scaling) or on a schedule. For more </a:t>
                      </a:r>
                      <a:r>
                        <a:rPr lang="en-US" sz="1700" dirty="0" smtClean="0">
                          <a:solidFill>
                            <a:srgbClr val="444444"/>
                          </a:solidFill>
                          <a:effectLst/>
                          <a:latin typeface="Open Sans" charset="0"/>
                        </a:rPr>
                        <a:t>information.</a:t>
                      </a:r>
                      <a:endParaRPr lang="en-US" sz="1700" dirty="0">
                        <a:solidFill>
                          <a:srgbClr val="444444"/>
                        </a:solidFill>
                        <a:effectLst/>
                        <a:latin typeface="Open Sans" charset="0"/>
                      </a:endParaRPr>
                    </a:p>
                  </a:txBody>
                  <a:tcPr marL="58360" marR="58360" marT="58360" marB="58360">
                    <a:lnL w="12700" cap="flat" cmpd="sng" algn="ctr">
                      <a:solidFill>
                        <a:srgbClr val="708F41"/>
                      </a:solidFill>
                      <a:prstDash val="solid"/>
                      <a:round/>
                      <a:headEnd type="none" w="med" len="med"/>
                      <a:tailEnd type="none" w="med" len="med"/>
                    </a:lnL>
                    <a:lnR w="12700" cap="flat" cmpd="sng" algn="ctr">
                      <a:solidFill>
                        <a:srgbClr val="CCCCCC"/>
                      </a:solidFill>
                      <a:prstDash val="solid"/>
                      <a:round/>
                      <a:headEnd type="none" w="med" len="med"/>
                      <a:tailEnd type="none" w="med" len="med"/>
                    </a:lnR>
                    <a:lnT w="12700" cap="flat" cmpd="sng" algn="ctr">
                      <a:solidFill>
                        <a:srgbClr val="106D61"/>
                      </a:solidFill>
                      <a:prstDash val="solid"/>
                      <a:round/>
                      <a:headEnd type="none" w="med" len="med"/>
                      <a:tailEnd type="none" w="med" len="med"/>
                    </a:lnT>
                    <a:lnB w="12700" cap="flat" cmpd="sng" algn="ctr">
                      <a:solidFill>
                        <a:srgbClr val="CCCCCC"/>
                      </a:solidFill>
                      <a:prstDash val="solid"/>
                      <a:round/>
                      <a:headEnd type="none" w="med" len="med"/>
                      <a:tailEnd type="none" w="med" len="med"/>
                    </a:lnB>
                  </a:tcPr>
                </a:tc>
              </a:tr>
            </a:tbl>
          </a:graphicData>
        </a:graphic>
      </p:graphicFrame>
      <p:pic>
        <p:nvPicPr>
          <p:cNvPr id="1029" name="Picture 5" descr="&#9;&#9;&#9;&#9;&#9;&#9;&#9;&#9;&#9;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7703" y="1483289"/>
            <a:ext cx="1543050" cy="12096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9;&#9;&#9;&#9;&#9;&#9;&#9;&#9;&#9;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9732" y="3242911"/>
            <a:ext cx="1543050" cy="1209675"/>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descr="&#9;&#9;&#9;&#9;&#9;&#9;&#9;&#9;&#9;A"/>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9732" y="4902505"/>
            <a:ext cx="1543050" cy="120967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a:spLocks noChangeArrowheads="1"/>
          </p:cNvSpPr>
          <p:nvPr/>
        </p:nvSpPr>
        <p:spPr bwMode="auto">
          <a:xfrm>
            <a:off x="838036" y="121012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135928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7483" y="255457"/>
            <a:ext cx="10618076" cy="6331130"/>
          </a:xfrm>
          <a:prstGeom prst="rect">
            <a:avLst/>
          </a:prstGeom>
        </p:spPr>
      </p:pic>
    </p:spTree>
    <p:extLst>
      <p:ext uri="{BB962C8B-B14F-4D97-AF65-F5344CB8AC3E}">
        <p14:creationId xmlns:p14="http://schemas.microsoft.com/office/powerpoint/2010/main" val="3842220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Launch Configuration</a:t>
            </a:r>
            <a:endParaRPr lang="en-US" dirty="0"/>
          </a:p>
        </p:txBody>
      </p:sp>
      <p:sp>
        <p:nvSpPr>
          <p:cNvPr id="3" name="Content Placeholder 2"/>
          <p:cNvSpPr>
            <a:spLocks noGrp="1"/>
          </p:cNvSpPr>
          <p:nvPr>
            <p:ph idx="1"/>
          </p:nvPr>
        </p:nvSpPr>
        <p:spPr>
          <a:xfrm>
            <a:off x="838200" y="1604907"/>
            <a:ext cx="10515600" cy="4351338"/>
          </a:xfrm>
        </p:spPr>
        <p:txBody>
          <a:bodyPr>
            <a:normAutofit fontScale="77500" lnSpcReduction="20000"/>
          </a:bodyPr>
          <a:lstStyle/>
          <a:p>
            <a:pPr fontAlgn="base"/>
            <a:r>
              <a:rPr lang="en-US" sz="2900" dirty="0">
                <a:solidFill>
                  <a:srgbClr val="444444"/>
                </a:solidFill>
                <a:latin typeface="Open Sans" charset="0"/>
              </a:rPr>
              <a:t>Launch configuration is a template that an Auto Scaling group uses to launch EC2 instances.</a:t>
            </a:r>
          </a:p>
          <a:p>
            <a:pPr fontAlgn="base"/>
            <a:r>
              <a:rPr lang="en-US" sz="2900" dirty="0">
                <a:solidFill>
                  <a:srgbClr val="444444"/>
                </a:solidFill>
                <a:latin typeface="Open Sans" charset="0"/>
              </a:rPr>
              <a:t>Launch configuration is similar to EC2 configuration and involves selection of the Amazon Machine Image (AMI), the instance type, a key pair, one or more security groups, and a block device mapping.</a:t>
            </a:r>
          </a:p>
          <a:p>
            <a:pPr fontAlgn="base"/>
            <a:r>
              <a:rPr lang="en-US" sz="2900" dirty="0">
                <a:solidFill>
                  <a:srgbClr val="444444"/>
                </a:solidFill>
                <a:latin typeface="Open Sans" charset="0"/>
              </a:rPr>
              <a:t>Launch configuration can be associated multiple Auto Scaling groups</a:t>
            </a:r>
          </a:p>
          <a:p>
            <a:pPr fontAlgn="base"/>
            <a:r>
              <a:rPr lang="en-US" sz="2900" dirty="0">
                <a:solidFill>
                  <a:srgbClr val="444444"/>
                </a:solidFill>
                <a:latin typeface="Open Sans" charset="0"/>
              </a:rPr>
              <a:t>Launch configuration can’t be modified after creation and needs to be created new if any modification required</a:t>
            </a:r>
          </a:p>
          <a:p>
            <a:pPr fontAlgn="base"/>
            <a:r>
              <a:rPr lang="en-US" sz="2900" dirty="0">
                <a:solidFill>
                  <a:srgbClr val="444444"/>
                </a:solidFill>
                <a:latin typeface="Open Sans" charset="0"/>
              </a:rPr>
              <a:t>Basic or Detailed monitoring for the instances in the Auto Scaling group can be enabled when a launch configuration is created.</a:t>
            </a:r>
          </a:p>
          <a:p>
            <a:pPr fontAlgn="base"/>
            <a:r>
              <a:rPr lang="en-US" sz="2900" dirty="0">
                <a:solidFill>
                  <a:srgbClr val="444444"/>
                </a:solidFill>
                <a:latin typeface="Open Sans" charset="0"/>
              </a:rPr>
              <a:t>By default, basic monitoring is enabled when you create the launch configuration using the AWS Management Console and detailed monitoring is enabled when you create the launch configuration using the AWS CLI or an </a:t>
            </a:r>
            <a:r>
              <a:rPr lang="en-US" sz="2900" dirty="0" smtClean="0">
                <a:solidFill>
                  <a:srgbClr val="444444"/>
                </a:solidFill>
                <a:latin typeface="Open Sans" charset="0"/>
              </a:rPr>
              <a:t>API</a:t>
            </a:r>
            <a:r>
              <a:rPr lang="en-US" dirty="0" smtClean="0"/>
              <a:t/>
            </a:r>
            <a:br>
              <a:rPr lang="en-US" dirty="0" smtClean="0"/>
            </a:br>
            <a:endParaRPr lang="en-US" dirty="0"/>
          </a:p>
        </p:txBody>
      </p:sp>
    </p:spTree>
    <p:extLst>
      <p:ext uri="{BB962C8B-B14F-4D97-AF65-F5344CB8AC3E}">
        <p14:creationId xmlns:p14="http://schemas.microsoft.com/office/powerpoint/2010/main" val="2062973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0242" y="-233964"/>
            <a:ext cx="10515600" cy="1325563"/>
          </a:xfrm>
        </p:spPr>
        <p:txBody>
          <a:bodyPr/>
          <a:lstStyle/>
          <a:p>
            <a:r>
              <a:rPr lang="en-US" dirty="0" smtClean="0"/>
              <a:t>Auto Scaling Group</a:t>
            </a:r>
            <a:endParaRPr lang="en-US" dirty="0"/>
          </a:p>
        </p:txBody>
      </p:sp>
      <p:sp>
        <p:nvSpPr>
          <p:cNvPr id="3" name="Content Placeholder 2"/>
          <p:cNvSpPr>
            <a:spLocks noGrp="1"/>
          </p:cNvSpPr>
          <p:nvPr>
            <p:ph idx="1"/>
          </p:nvPr>
        </p:nvSpPr>
        <p:spPr>
          <a:xfrm>
            <a:off x="189186" y="785099"/>
            <a:ext cx="11435255" cy="5710293"/>
          </a:xfrm>
        </p:spPr>
        <p:txBody>
          <a:bodyPr>
            <a:noAutofit/>
          </a:bodyPr>
          <a:lstStyle/>
          <a:p>
            <a:pPr fontAlgn="base"/>
            <a:r>
              <a:rPr lang="en-US" sz="1100" dirty="0"/>
              <a:t>Auto Scaling groups is the core of Auto Scaling and contains a collection of EC2 instances that share similar characteristics and are treated as a logical grouping for the purposes of instance scaling and </a:t>
            </a:r>
            <a:r>
              <a:rPr lang="en-US" sz="1100" dirty="0" smtClean="0"/>
              <a:t>management</a:t>
            </a:r>
            <a:r>
              <a:rPr lang="en-US" sz="1100" dirty="0"/>
              <a:t>.</a:t>
            </a:r>
          </a:p>
          <a:p>
            <a:pPr fontAlgn="base"/>
            <a:r>
              <a:rPr lang="en-US" sz="1100" dirty="0"/>
              <a:t>Auto Scaling group requires</a:t>
            </a:r>
          </a:p>
          <a:p>
            <a:pPr lvl="1" fontAlgn="base"/>
            <a:r>
              <a:rPr lang="en-US" sz="1100" b="1" dirty="0"/>
              <a:t>Launch configuration</a:t>
            </a:r>
            <a:r>
              <a:rPr lang="en-US" sz="1100" dirty="0"/>
              <a:t> to determine the EC2 template to use for launching the instance</a:t>
            </a:r>
          </a:p>
          <a:p>
            <a:pPr lvl="1" fontAlgn="base"/>
            <a:r>
              <a:rPr lang="en-US" sz="1100" b="1" dirty="0"/>
              <a:t>Minimum &amp; Maximum capacity</a:t>
            </a:r>
            <a:r>
              <a:rPr lang="en-US" sz="1100" dirty="0"/>
              <a:t> to determine the number of instances when an </a:t>
            </a:r>
            <a:r>
              <a:rPr lang="en-US" sz="1100" dirty="0" err="1"/>
              <a:t>autoscaling</a:t>
            </a:r>
            <a:r>
              <a:rPr lang="en-US" sz="1100" dirty="0"/>
              <a:t> policy is applied. The number of instances cannot grow beyond this boundaries</a:t>
            </a:r>
          </a:p>
          <a:p>
            <a:pPr lvl="1" fontAlgn="base"/>
            <a:r>
              <a:rPr lang="en-US" sz="1100" b="1" dirty="0"/>
              <a:t>Desired capacity</a:t>
            </a:r>
            <a:endParaRPr lang="en-US" sz="1100" dirty="0"/>
          </a:p>
          <a:p>
            <a:pPr lvl="2" fontAlgn="base"/>
            <a:r>
              <a:rPr lang="en-US" sz="1100" dirty="0"/>
              <a:t>to determine the number of instances the ASG must maintain at all times. If missing, it equals to the minimum size. </a:t>
            </a:r>
          </a:p>
          <a:p>
            <a:pPr lvl="2" fontAlgn="base"/>
            <a:r>
              <a:rPr lang="en-US" sz="1100" dirty="0"/>
              <a:t>Desired capacity is different from minimum capacity.</a:t>
            </a:r>
          </a:p>
          <a:p>
            <a:pPr lvl="2" fontAlgn="base"/>
            <a:r>
              <a:rPr lang="en-US" sz="1100" dirty="0"/>
              <a:t>An Auto Scaling group’s desired capacity is the default number of instances that should be running. A group’s minimum capacity is the fewest number of instances the group can have running</a:t>
            </a:r>
          </a:p>
          <a:p>
            <a:pPr lvl="1" fontAlgn="base"/>
            <a:r>
              <a:rPr lang="en-US" sz="1100" b="1" dirty="0"/>
              <a:t>Availability Zones or Subnets</a:t>
            </a:r>
            <a:r>
              <a:rPr lang="en-US" sz="1100" dirty="0"/>
              <a:t> in which the instances will be launched.</a:t>
            </a:r>
          </a:p>
          <a:p>
            <a:pPr lvl="1" fontAlgn="base"/>
            <a:r>
              <a:rPr lang="en-US" sz="1100" b="1" dirty="0"/>
              <a:t>Metrics &amp; Health Checks</a:t>
            </a:r>
            <a:r>
              <a:rPr lang="en-US" sz="1100" dirty="0"/>
              <a:t> – metrics to determine when it should launch or terminate instances and health checks to determine if the instance is healthy or not</a:t>
            </a:r>
          </a:p>
          <a:p>
            <a:pPr fontAlgn="base"/>
            <a:r>
              <a:rPr lang="en-US" sz="1100" dirty="0"/>
              <a:t>Auto Scaling group starts by launching a desired capacity of instances and maintains this number by performing periodic health checks.</a:t>
            </a:r>
          </a:p>
          <a:p>
            <a:pPr fontAlgn="base"/>
            <a:r>
              <a:rPr lang="en-US" sz="1100" dirty="0"/>
              <a:t>If an instance becomes unhealthy, it terminates and launches a new instance</a:t>
            </a:r>
          </a:p>
          <a:p>
            <a:pPr fontAlgn="base"/>
            <a:r>
              <a:rPr lang="en-US" sz="1100" dirty="0"/>
              <a:t>Auto Scaling group can also use scaling policies to increase or decrease the number of instances automatically to meet changing demands</a:t>
            </a:r>
          </a:p>
          <a:p>
            <a:pPr fontAlgn="base"/>
            <a:r>
              <a:rPr lang="en-US" sz="1100" dirty="0"/>
              <a:t>An Auto Scaling group can contain EC2 instances in one or more AZs within the same region.</a:t>
            </a:r>
          </a:p>
          <a:p>
            <a:pPr fontAlgn="base"/>
            <a:r>
              <a:rPr lang="en-US" sz="1100" dirty="0"/>
              <a:t>Auto Scaling groups </a:t>
            </a:r>
            <a:r>
              <a:rPr lang="en-US" sz="1100" b="1" dirty="0"/>
              <a:t>cannot</a:t>
            </a:r>
            <a:r>
              <a:rPr lang="en-US" sz="1100" dirty="0"/>
              <a:t> span multiple regions.</a:t>
            </a:r>
          </a:p>
          <a:p>
            <a:pPr fontAlgn="base"/>
            <a:r>
              <a:rPr lang="en-US" sz="1100" dirty="0"/>
              <a:t>To merge separate single-zone Auto Scaling groups into a single Auto Scaling group spanning multiple AZs, rezone one of the single-zone groups into a multi-zone group, and then delete the other groups. This process works for groups with or without a load balancer, as long as the new multi-zone group is in one of the same AZs as the original single-zone groups.</a:t>
            </a:r>
          </a:p>
          <a:p>
            <a:pPr fontAlgn="base"/>
            <a:r>
              <a:rPr lang="en-US" sz="1100" dirty="0"/>
              <a:t>Auto Scaling group can be associated with a single launch configuration.</a:t>
            </a:r>
          </a:p>
          <a:p>
            <a:pPr fontAlgn="base"/>
            <a:r>
              <a:rPr lang="en-US" sz="1100" dirty="0"/>
              <a:t>As the Launch Configuration can’t be modified once created, only way to update the Launch Configuration for an Auto Scaling group is to create a new one and associate it with the Auto Scaling group.</a:t>
            </a:r>
          </a:p>
          <a:p>
            <a:pPr fontAlgn="base"/>
            <a:r>
              <a:rPr lang="en-US" sz="1100" dirty="0"/>
              <a:t>When the launch configuration for the Auto Scaling group is changed, any new instances launched use the new configuration parameters, but the existing instances are not affected.</a:t>
            </a:r>
          </a:p>
          <a:p>
            <a:pPr fontAlgn="base"/>
            <a:r>
              <a:rPr lang="en-US" sz="1100" dirty="0"/>
              <a:t>Auto Scaling group can be deleted from CLI, if it has no running instances else need to set the minimum and desired capacity to 0. This is handled automatically when deleting an ASG from AWS management console</a:t>
            </a:r>
            <a:r>
              <a:rPr lang="en-US" sz="1100" dirty="0" smtClean="0"/>
              <a:t>.</a:t>
            </a:r>
            <a:br>
              <a:rPr lang="en-US" sz="1100" dirty="0" smtClean="0"/>
            </a:br>
            <a:endParaRPr lang="en-US" sz="1100" dirty="0"/>
          </a:p>
        </p:txBody>
      </p:sp>
    </p:spTree>
    <p:extLst>
      <p:ext uri="{BB962C8B-B14F-4D97-AF65-F5344CB8AC3E}">
        <p14:creationId xmlns:p14="http://schemas.microsoft.com/office/powerpoint/2010/main" val="161413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4918"/>
            <a:ext cx="10515600" cy="1325563"/>
          </a:xfrm>
        </p:spPr>
        <p:txBody>
          <a:bodyPr/>
          <a:lstStyle/>
          <a:p>
            <a:r>
              <a:rPr lang="en-US" b="1" dirty="0" smtClean="0"/>
              <a:t>SQS </a:t>
            </a:r>
            <a:r>
              <a:rPr lang="mr-IN" b="1" dirty="0" smtClean="0"/>
              <a:t>–</a:t>
            </a:r>
            <a:r>
              <a:rPr lang="en-US" b="1" dirty="0" smtClean="0"/>
              <a:t> Simple Queue Service</a:t>
            </a:r>
            <a:r>
              <a:rPr lang="en-US" b="1" dirty="0"/>
              <a:t/>
            </a:r>
            <a:br>
              <a:rPr lang="en-US" b="1" dirty="0"/>
            </a:br>
            <a:endParaRPr lang="en-US" dirty="0"/>
          </a:p>
        </p:txBody>
      </p:sp>
      <p:sp>
        <p:nvSpPr>
          <p:cNvPr id="3" name="Content Placeholder 2"/>
          <p:cNvSpPr>
            <a:spLocks noGrp="1"/>
          </p:cNvSpPr>
          <p:nvPr>
            <p:ph idx="1"/>
          </p:nvPr>
        </p:nvSpPr>
        <p:spPr>
          <a:xfrm>
            <a:off x="438805" y="1239345"/>
            <a:ext cx="10914995" cy="5140434"/>
          </a:xfrm>
        </p:spPr>
        <p:txBody>
          <a:bodyPr>
            <a:noAutofit/>
          </a:bodyPr>
          <a:lstStyle/>
          <a:p>
            <a:r>
              <a:rPr lang="en-US" sz="2000" b="1" dirty="0">
                <a:solidFill>
                  <a:srgbClr val="444444"/>
                </a:solidFill>
                <a:latin typeface="Open Sans" charset="0"/>
              </a:rPr>
              <a:t>Amazon Simple Queue Service (Amazon SQS) </a:t>
            </a:r>
            <a:r>
              <a:rPr lang="en-US" sz="2000" dirty="0">
                <a:solidFill>
                  <a:srgbClr val="444444"/>
                </a:solidFill>
                <a:latin typeface="Open Sans" charset="0"/>
              </a:rPr>
              <a:t>offers a reliable, highly-scalable hosted queue for storing messages as they travel between applications or </a:t>
            </a:r>
            <a:r>
              <a:rPr lang="en-US" sz="2000" dirty="0" err="1">
                <a:solidFill>
                  <a:srgbClr val="444444"/>
                </a:solidFill>
                <a:latin typeface="Open Sans" charset="0"/>
              </a:rPr>
              <a:t>microservices</a:t>
            </a:r>
            <a:r>
              <a:rPr lang="en-US" sz="2000" dirty="0">
                <a:solidFill>
                  <a:srgbClr val="444444"/>
                </a:solidFill>
                <a:latin typeface="Open Sans" charset="0"/>
              </a:rPr>
              <a:t>. </a:t>
            </a:r>
            <a:endParaRPr lang="en-US" sz="2000" dirty="0" smtClean="0">
              <a:solidFill>
                <a:srgbClr val="444444"/>
              </a:solidFill>
              <a:latin typeface="Open Sans" charset="0"/>
            </a:endParaRPr>
          </a:p>
          <a:p>
            <a:r>
              <a:rPr lang="en-US" sz="2000" dirty="0" smtClean="0">
                <a:solidFill>
                  <a:srgbClr val="444444"/>
                </a:solidFill>
                <a:latin typeface="Open Sans" charset="0"/>
              </a:rPr>
              <a:t>It </a:t>
            </a:r>
            <a:r>
              <a:rPr lang="en-US" sz="2000" dirty="0">
                <a:solidFill>
                  <a:srgbClr val="444444"/>
                </a:solidFill>
                <a:latin typeface="Open Sans" charset="0"/>
              </a:rPr>
              <a:t>moves data between distributed application components and helps you decouple these components. Amazon SQS provides familiar middleware constructs such as dead-letter queues and poison-pill management. </a:t>
            </a:r>
            <a:endParaRPr lang="en-US" sz="2000" dirty="0" smtClean="0">
              <a:solidFill>
                <a:srgbClr val="444444"/>
              </a:solidFill>
              <a:latin typeface="Open Sans" charset="0"/>
            </a:endParaRPr>
          </a:p>
          <a:p>
            <a:r>
              <a:rPr lang="en-US" sz="2000" dirty="0" smtClean="0">
                <a:solidFill>
                  <a:srgbClr val="444444"/>
                </a:solidFill>
                <a:latin typeface="Open Sans" charset="0"/>
              </a:rPr>
              <a:t>It </a:t>
            </a:r>
            <a:r>
              <a:rPr lang="en-US" sz="2000" dirty="0">
                <a:solidFill>
                  <a:srgbClr val="444444"/>
                </a:solidFill>
                <a:latin typeface="Open Sans" charset="0"/>
              </a:rPr>
              <a:t>also provides a generic web services API and can be accessed by any programming language that the AWS SDK </a:t>
            </a:r>
            <a:r>
              <a:rPr lang="en-US" sz="2000" dirty="0" smtClean="0">
                <a:solidFill>
                  <a:srgbClr val="444444"/>
                </a:solidFill>
                <a:latin typeface="Open Sans" charset="0"/>
              </a:rPr>
              <a:t>supports.</a:t>
            </a:r>
          </a:p>
          <a:p>
            <a:r>
              <a:rPr lang="en-US" sz="2000" dirty="0" smtClean="0">
                <a:solidFill>
                  <a:srgbClr val="444444"/>
                </a:solidFill>
                <a:latin typeface="Open Sans" charset="0"/>
              </a:rPr>
              <a:t>It is </a:t>
            </a:r>
            <a:r>
              <a:rPr lang="en-US" sz="2000" dirty="0">
                <a:solidFill>
                  <a:srgbClr val="444444"/>
                </a:solidFill>
                <a:latin typeface="Open Sans" charset="0"/>
              </a:rPr>
              <a:t>a HA cloud messaging service, that can be used to decouple parts of a single system, or integrate multiple </a:t>
            </a:r>
            <a:r>
              <a:rPr lang="en-US" sz="2000" dirty="0" smtClean="0">
                <a:solidFill>
                  <a:srgbClr val="444444"/>
                </a:solidFill>
                <a:latin typeface="Open Sans" charset="0"/>
              </a:rPr>
              <a:t>disparate systems.</a:t>
            </a:r>
          </a:p>
          <a:p>
            <a:r>
              <a:rPr lang="en-US" sz="2000" dirty="0">
                <a:solidFill>
                  <a:srgbClr val="444444"/>
                </a:solidFill>
                <a:latin typeface="Open Sans" charset="0"/>
              </a:rPr>
              <a:t>A SQS queue acts as buffer between a message producer and a consumer, when former’s message generation rate is more than latter’s processing throughput. It also provides durable point-to-point messaging, such that messages are stored in a fail-safe queue, and can be processed once a consumer application comes up after scheduled maintenance or unexpected downtime</a:t>
            </a:r>
          </a:p>
        </p:txBody>
      </p:sp>
    </p:spTree>
    <p:extLst>
      <p:ext uri="{BB962C8B-B14F-4D97-AF65-F5344CB8AC3E}">
        <p14:creationId xmlns:p14="http://schemas.microsoft.com/office/powerpoint/2010/main" val="106566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0338" y="-139372"/>
            <a:ext cx="10515600" cy="1325563"/>
          </a:xfrm>
        </p:spPr>
        <p:txBody>
          <a:bodyPr/>
          <a:lstStyle/>
          <a:p>
            <a:r>
              <a:rPr lang="en-US" dirty="0" smtClean="0"/>
              <a:t>SQS Architecture - Example</a:t>
            </a:r>
            <a:endParaRPr lang="en-US" dirty="0"/>
          </a:p>
        </p:txBody>
      </p:sp>
      <p:pic>
        <p:nvPicPr>
          <p:cNvPr id="5" name="Picture 4"/>
          <p:cNvPicPr>
            <a:picLocks noChangeAspect="1"/>
          </p:cNvPicPr>
          <p:nvPr/>
        </p:nvPicPr>
        <p:blipFill>
          <a:blip r:embed="rId2"/>
          <a:stretch>
            <a:fillRect/>
          </a:stretch>
        </p:blipFill>
        <p:spPr>
          <a:xfrm>
            <a:off x="375087" y="1021693"/>
            <a:ext cx="9777905" cy="3686941"/>
          </a:xfrm>
          <a:prstGeom prst="rect">
            <a:avLst/>
          </a:prstGeom>
        </p:spPr>
      </p:pic>
      <p:sp>
        <p:nvSpPr>
          <p:cNvPr id="6" name="Rectangle 5"/>
          <p:cNvSpPr/>
          <p:nvPr/>
        </p:nvSpPr>
        <p:spPr>
          <a:xfrm>
            <a:off x="375089" y="4832582"/>
            <a:ext cx="11480580" cy="1938992"/>
          </a:xfrm>
          <a:prstGeom prst="rect">
            <a:avLst/>
          </a:prstGeom>
        </p:spPr>
        <p:txBody>
          <a:bodyPr wrap="square">
            <a:spAutoFit/>
          </a:bodyPr>
          <a:lstStyle/>
          <a:p>
            <a:r>
              <a:rPr lang="en-US" sz="2000" b="1" i="0" dirty="0" smtClean="0">
                <a:solidFill>
                  <a:srgbClr val="444444"/>
                </a:solidFill>
                <a:effectLst/>
                <a:latin typeface="Open Sans" charset="0"/>
              </a:rPr>
              <a:t>For example, suppose that you have a web app that receives orders from customers. The app runs on EC2 instances in an Auto Scaling group that is configured to handle a typical number of orders. The app places the orders in an Amazon SQS queue until they are picked up for processing, processes the orders, and then sends the processed orders back to the customer</a:t>
            </a:r>
          </a:p>
          <a:p>
            <a:endParaRPr lang="en-US" sz="2000" b="1" u="sng" dirty="0">
              <a:solidFill>
                <a:srgbClr val="444444"/>
              </a:solidFill>
              <a:latin typeface="Open Sans" charset="0"/>
            </a:endParaRPr>
          </a:p>
          <a:p>
            <a:r>
              <a:rPr lang="en-US" sz="2000" b="1" u="sng" dirty="0" smtClean="0"/>
              <a:t>http://</a:t>
            </a:r>
            <a:r>
              <a:rPr lang="en-US" sz="2000" b="1" u="sng" dirty="0" err="1" smtClean="0"/>
              <a:t>jayendrapatil.com</a:t>
            </a:r>
            <a:r>
              <a:rPr lang="en-US" sz="2000" b="1" u="sng" dirty="0" smtClean="0"/>
              <a:t>/</a:t>
            </a:r>
            <a:r>
              <a:rPr lang="en-US" sz="2000" b="1" u="sng" dirty="0" err="1" smtClean="0"/>
              <a:t>aws</a:t>
            </a:r>
            <a:r>
              <a:rPr lang="en-US" sz="2000" b="1" u="sng" dirty="0" smtClean="0"/>
              <a:t>-</a:t>
            </a:r>
            <a:r>
              <a:rPr lang="en-US" sz="2000" b="1" u="sng" dirty="0" err="1" smtClean="0"/>
              <a:t>sqs</a:t>
            </a:r>
            <a:r>
              <a:rPr lang="en-US" sz="2000" b="1" u="sng" dirty="0" smtClean="0"/>
              <a:t>-standard-vs-</a:t>
            </a:r>
            <a:r>
              <a:rPr lang="en-US" sz="2000" b="1" u="sng" dirty="0" err="1" smtClean="0"/>
              <a:t>fifo</a:t>
            </a:r>
            <a:r>
              <a:rPr lang="en-US" sz="2000" b="1" u="sng" dirty="0" smtClean="0"/>
              <a:t>-queue/</a:t>
            </a:r>
            <a:endParaRPr lang="en-US" sz="2000" b="1" u="sng" dirty="0"/>
          </a:p>
        </p:txBody>
      </p:sp>
    </p:spTree>
    <p:extLst>
      <p:ext uri="{BB962C8B-B14F-4D97-AF65-F5344CB8AC3E}">
        <p14:creationId xmlns:p14="http://schemas.microsoft.com/office/powerpoint/2010/main" val="1709574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0338" y="-139372"/>
            <a:ext cx="10515600" cy="1325563"/>
          </a:xfrm>
        </p:spPr>
        <p:txBody>
          <a:bodyPr/>
          <a:lstStyle/>
          <a:p>
            <a:r>
              <a:rPr lang="en-US" dirty="0" smtClean="0"/>
              <a:t>What can I use SQS for ?</a:t>
            </a:r>
            <a:endParaRPr lang="en-US" dirty="0"/>
          </a:p>
        </p:txBody>
      </p:sp>
      <p:sp>
        <p:nvSpPr>
          <p:cNvPr id="3" name="Content Placeholder 2"/>
          <p:cNvSpPr>
            <a:spLocks noGrp="1"/>
          </p:cNvSpPr>
          <p:nvPr>
            <p:ph idx="1"/>
          </p:nvPr>
        </p:nvSpPr>
        <p:spPr>
          <a:xfrm>
            <a:off x="354724" y="1186191"/>
            <a:ext cx="10515600" cy="4762664"/>
          </a:xfrm>
        </p:spPr>
        <p:txBody>
          <a:bodyPr>
            <a:normAutofit/>
          </a:bodyPr>
          <a:lstStyle/>
          <a:p>
            <a:r>
              <a:rPr lang="en-US" sz="2000" b="1" dirty="0">
                <a:solidFill>
                  <a:srgbClr val="444444"/>
                </a:solidFill>
                <a:latin typeface="Open Sans" charset="0"/>
              </a:rPr>
              <a:t>Decoupling the components of an application </a:t>
            </a:r>
            <a:r>
              <a:rPr lang="en-US" sz="2000" dirty="0">
                <a:solidFill>
                  <a:srgbClr val="444444"/>
                </a:solidFill>
                <a:latin typeface="Open Sans" charset="0"/>
              </a:rPr>
              <a:t>– You have a queue of work items and want to track the successful completion of each item independently. Amazon SQS tracks the ACK/FAIL results, so the application does not have to maintain a persistent checkpoint or cursor. After a configured visibility timeout, Amazon SQS deletes acknowledged messages and redelivers failed messages.</a:t>
            </a:r>
          </a:p>
          <a:p>
            <a:r>
              <a:rPr lang="en-US" sz="2000" b="1" dirty="0">
                <a:solidFill>
                  <a:srgbClr val="444444"/>
                </a:solidFill>
                <a:latin typeface="Open Sans" charset="0"/>
              </a:rPr>
              <a:t>Configuring individual message delay</a:t>
            </a:r>
            <a:r>
              <a:rPr lang="en-US" sz="2000" dirty="0">
                <a:solidFill>
                  <a:srgbClr val="444444"/>
                </a:solidFill>
                <a:latin typeface="Open Sans" charset="0"/>
              </a:rPr>
              <a:t> – You have a job queue and you need to schedule individual jobs with a delay. With standard queues, you can configure individual messages to have a delay of up to 15 minutes.</a:t>
            </a:r>
          </a:p>
          <a:p>
            <a:r>
              <a:rPr lang="en-US" sz="2000" b="1" dirty="0">
                <a:solidFill>
                  <a:srgbClr val="444444"/>
                </a:solidFill>
                <a:latin typeface="Open Sans" charset="0"/>
              </a:rPr>
              <a:t>Dynamically increasing concurrency or throughput at read time</a:t>
            </a:r>
            <a:r>
              <a:rPr lang="en-US" sz="2000" dirty="0">
                <a:solidFill>
                  <a:srgbClr val="444444"/>
                </a:solidFill>
                <a:latin typeface="Open Sans" charset="0"/>
              </a:rPr>
              <a:t> – You have a work queue and want to add more consumers until the backlog is cleared. Amazon SQS requires no pre-provisioning.</a:t>
            </a:r>
          </a:p>
          <a:p>
            <a:r>
              <a:rPr lang="en-US" sz="2000" b="1" dirty="0">
                <a:solidFill>
                  <a:srgbClr val="444444"/>
                </a:solidFill>
                <a:latin typeface="Open Sans" charset="0"/>
              </a:rPr>
              <a:t>Scaling transparently </a:t>
            </a:r>
            <a:r>
              <a:rPr lang="en-US" sz="2000" dirty="0">
                <a:solidFill>
                  <a:srgbClr val="444444"/>
                </a:solidFill>
                <a:latin typeface="Open Sans" charset="0"/>
              </a:rPr>
              <a:t>– You buffer requests and the load changes as a result of occasional load spikes or the natural growth of your business. Because Amazon SQS can process each buffered request independently, Amazon SQS can scale transparently to handle the load without any provisioning instructions from you.</a:t>
            </a:r>
          </a:p>
          <a:p>
            <a:endParaRPr lang="en-US" sz="2000" dirty="0">
              <a:solidFill>
                <a:srgbClr val="444444"/>
              </a:solidFill>
              <a:latin typeface="Open Sans" charset="0"/>
            </a:endParaRPr>
          </a:p>
        </p:txBody>
      </p:sp>
    </p:spTree>
    <p:extLst>
      <p:ext uri="{BB962C8B-B14F-4D97-AF65-F5344CB8AC3E}">
        <p14:creationId xmlns:p14="http://schemas.microsoft.com/office/powerpoint/2010/main" val="8247569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330</Words>
  <Application>Microsoft Macintosh PowerPoint</Application>
  <PresentationFormat>Widescreen</PresentationFormat>
  <Paragraphs>64</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Calibri Light</vt:lpstr>
      <vt:lpstr>Mangal</vt:lpstr>
      <vt:lpstr>Open Sans</vt:lpstr>
      <vt:lpstr>Arial</vt:lpstr>
      <vt:lpstr>Office Theme</vt:lpstr>
      <vt:lpstr>AWS Module 8</vt:lpstr>
      <vt:lpstr>What Is Auto Scaling? </vt:lpstr>
      <vt:lpstr>Auto scaling Components </vt:lpstr>
      <vt:lpstr>PowerPoint Presentation</vt:lpstr>
      <vt:lpstr>Launch Configuration</vt:lpstr>
      <vt:lpstr>Auto Scaling Group</vt:lpstr>
      <vt:lpstr>SQS – Simple Queue Service </vt:lpstr>
      <vt:lpstr>SQS Architecture - Example</vt:lpstr>
      <vt:lpstr>What can I use SQS for ?</vt:lpstr>
      <vt:lpstr>What is AWS Simple Notification Service (SNS)?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Module 8</dc:title>
  <dc:creator>Kapil Pralhadrao bawane (GIS)</dc:creator>
  <cp:lastModifiedBy>Kapil Pralhadrao bawane (GIS)</cp:lastModifiedBy>
  <cp:revision>9</cp:revision>
  <dcterms:created xsi:type="dcterms:W3CDTF">2017-10-07T15:05:45Z</dcterms:created>
  <dcterms:modified xsi:type="dcterms:W3CDTF">2017-10-07T16:30:49Z</dcterms:modified>
</cp:coreProperties>
</file>

<file path=docProps/thumbnail.jpeg>
</file>